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7" r:id="rId2"/>
    <p:sldId id="280" r:id="rId3"/>
    <p:sldId id="327" r:id="rId4"/>
    <p:sldId id="328" r:id="rId5"/>
    <p:sldId id="271" r:id="rId6"/>
    <p:sldId id="332" r:id="rId7"/>
    <p:sldId id="331" r:id="rId8"/>
    <p:sldId id="342" r:id="rId9"/>
    <p:sldId id="334" r:id="rId10"/>
    <p:sldId id="336" r:id="rId11"/>
    <p:sldId id="347" r:id="rId12"/>
    <p:sldId id="343" r:id="rId13"/>
    <p:sldId id="338" r:id="rId14"/>
    <p:sldId id="344" r:id="rId15"/>
    <p:sldId id="333" r:id="rId16"/>
    <p:sldId id="298" r:id="rId17"/>
    <p:sldId id="339" r:id="rId18"/>
    <p:sldId id="335" r:id="rId19"/>
    <p:sldId id="340" r:id="rId20"/>
    <p:sldId id="299" r:id="rId21"/>
    <p:sldId id="341" r:id="rId22"/>
    <p:sldId id="293" r:id="rId23"/>
    <p:sldId id="278" r:id="rId24"/>
    <p:sldId id="279" r:id="rId25"/>
    <p:sldId id="337" r:id="rId26"/>
    <p:sldId id="345" r:id="rId27"/>
    <p:sldId id="32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44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08947-72BC-854E-8E89-9B7C17190E7D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DCB03-D3AB-0B4A-91D8-CEF74570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4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3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4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4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3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7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2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1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70AFB-B758-9245-96BA-91D0A926959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95A5E9-DD3C-CF42-BAEB-55D543E542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433746" cy="4794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Experiential Learning </a:t>
            </a:r>
          </a:p>
          <a:p>
            <a:pPr algn="ctr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Online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B85C2-44EE-A04C-8C0F-6C1EB1FE5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1" y="5946633"/>
            <a:ext cx="2710722" cy="63660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D8A40EA-FB5D-CD41-A9BB-B4F6F4B935E4}"/>
              </a:ext>
            </a:extLst>
          </p:cNvPr>
          <p:cNvSpPr txBox="1">
            <a:spLocks/>
          </p:cNvSpPr>
          <p:nvPr/>
        </p:nvSpPr>
        <p:spPr>
          <a:xfrm>
            <a:off x="2926223" y="5645361"/>
            <a:ext cx="5651869" cy="1239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Garamond" panose="02020404030301010803" pitchFamily="18" charset="0"/>
                <a:cs typeface="Futura Medium" panose="020B0602020204020303" pitchFamily="34" charset="-79"/>
              </a:rPr>
              <a:t>Pat Maher</a:t>
            </a:r>
          </a:p>
          <a:p>
            <a:pPr marL="0" indent="0" algn="ctr">
              <a:buNone/>
            </a:pPr>
            <a:r>
              <a:rPr lang="en-US" dirty="0">
                <a:latin typeface="Garamond" panose="02020404030301010803" pitchFamily="18" charset="0"/>
                <a:cs typeface="Futura Medium" panose="020B0602020204020303" pitchFamily="34" charset="-79"/>
              </a:rPr>
              <a:t>Dean of Teaching</a:t>
            </a:r>
          </a:p>
        </p:txBody>
      </p:sp>
    </p:spTree>
    <p:extLst>
      <p:ext uri="{BB962C8B-B14F-4D97-AF65-F5344CB8AC3E}">
        <p14:creationId xmlns:p14="http://schemas.microsoft.com/office/powerpoint/2010/main" val="193614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B7E5E83-D125-0846-AD28-CA9871DD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Government Definitions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EC676-B170-FC4F-9A90-2EDEEFD61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626" y="1330235"/>
            <a:ext cx="3645724" cy="298050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5951A85-416D-B94C-A6B0-25F39A4D95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29" y="2042556"/>
            <a:ext cx="4313289" cy="32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D4B0B65-B64E-B549-8098-BBE679F07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21382" cy="6644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0D54D0-3622-0948-8DEC-F1485D453C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382" y="858224"/>
            <a:ext cx="4256114" cy="296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0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48E3538-11D8-8040-A9AA-EF7EA55E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bit of history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A5F492-BC79-9C4A-BD64-48AF82C08173}"/>
              </a:ext>
            </a:extLst>
          </p:cNvPr>
          <p:cNvSpPr txBox="1">
            <a:spLocks/>
          </p:cNvSpPr>
          <p:nvPr/>
        </p:nvSpPr>
        <p:spPr>
          <a:xfrm>
            <a:off x="523436" y="1690689"/>
            <a:ext cx="5181600" cy="4419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aramond" panose="02020404030301010803" pitchFamily="18" charset="0"/>
              </a:rPr>
              <a:t>Progressive education movement as an alternative to ‘traditional’ Western approaches to education (starting in late 1800’s).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Western EE has been largely based on John Dewey &amp; in the outdoors, Kurt Hahn.</a:t>
            </a:r>
          </a:p>
          <a:p>
            <a:endParaRPr lang="en-CA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Remember Maria Montessori too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Whole child, phases of development, child driven-inquiry.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Decentering teachers as keepers of an environment geared for children.</a:t>
            </a:r>
          </a:p>
        </p:txBody>
      </p:sp>
      <p:pic>
        <p:nvPicPr>
          <p:cNvPr id="7" name="Picture 2" descr="http://dewey.pragmatism.org/dewey.gif">
            <a:extLst>
              <a:ext uri="{FF2B5EF4-FFF2-40B4-BE49-F238E27FC236}">
                <a16:creationId xmlns:a16="http://schemas.microsoft.com/office/drawing/2014/main" id="{60E35A34-68AD-0F42-98CE-597CE6E9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813" y="271620"/>
            <a:ext cx="1672781" cy="27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biography.com/imported/images/Biography/Images/Profiles/M/Maria-Montessori-9412528-1-402.jpg">
            <a:extLst>
              <a:ext uri="{FF2B5EF4-FFF2-40B4-BE49-F238E27FC236}">
                <a16:creationId xmlns:a16="http://schemas.microsoft.com/office/drawing/2014/main" id="{CFB8A13D-1B5A-2948-8759-5D67A8DB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817" y="3311912"/>
            <a:ext cx="2434771" cy="243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5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B7E5E83-D125-0846-AD28-CA9871DD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Dewey noted that: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A78E-3589-3649-90A8-02E9F72F2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spcBef>
                <a:spcPts val="0"/>
              </a:spcBef>
            </a:pPr>
            <a:endParaRPr lang="en-US" dirty="0">
              <a:latin typeface="Garamond" panose="02020404030301010803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dirty="0">
                <a:latin typeface="Garamond" panose="02020404030301010803" pitchFamily="18" charset="0"/>
              </a:rPr>
              <a:t>Not all experiences are educative: Some are mis-educative. Some are aimless activity.</a:t>
            </a:r>
            <a:endParaRPr lang="en-US" dirty="0">
              <a:latin typeface="Garamond" panose="02020404030301010803" pitchFamily="18" charset="0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CA" dirty="0">
                <a:latin typeface="Garamond" panose="02020404030301010803" pitchFamily="18" charset="0"/>
              </a:rPr>
              <a:t>Experience needs to be (1) relatively enjoyable and (2) open doors to life-long learning.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Learning is student-centered (engaging their needs and interests) and community-connected (occurring in the ‘real world,’ of which students are citizens).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Not just “learning by doing” but a carefully planned and guided pedagogical process, which often involves disseminating information.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Education should not be a disciplinary process for a future life, but one of engagement and participation in life for a vital democracy.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3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B7E5E83-D125-0846-AD28-CA9871DD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Online?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245A870-6516-8344-9ED2-6CEB484C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Everything can happen the same – just think outside the box</a:t>
            </a:r>
          </a:p>
          <a:p>
            <a:r>
              <a:rPr lang="en-US" dirty="0">
                <a:latin typeface="Garamond" panose="02020404030301010803" pitchFamily="18" charset="0"/>
              </a:rPr>
              <a:t>Remote distribution of experience</a:t>
            </a:r>
          </a:p>
          <a:p>
            <a:r>
              <a:rPr lang="en-US" dirty="0">
                <a:latin typeface="Garamond" panose="02020404030301010803" pitchFamily="18" charset="0"/>
              </a:rPr>
              <a:t>Different ways to reflect</a:t>
            </a:r>
          </a:p>
          <a:p>
            <a:r>
              <a:rPr lang="en-US" dirty="0">
                <a:latin typeface="Garamond" panose="02020404030301010803" pitchFamily="18" charset="0"/>
              </a:rPr>
              <a:t>Different ways to assess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CA" sz="2000" dirty="0">
                <a:latin typeface="Garamond" panose="02020404030301010803" pitchFamily="18" charset="0"/>
              </a:rPr>
              <a:t>Snow, K., </a:t>
            </a:r>
            <a:r>
              <a:rPr lang="en-CA" sz="2000" dirty="0" err="1">
                <a:latin typeface="Garamond" panose="02020404030301010803" pitchFamily="18" charset="0"/>
              </a:rPr>
              <a:t>Wardley</a:t>
            </a:r>
            <a:r>
              <a:rPr lang="en-CA" sz="2000" dirty="0">
                <a:latin typeface="Garamond" panose="02020404030301010803" pitchFamily="18" charset="0"/>
              </a:rPr>
              <a:t>, L., Carter, L., &amp; Maher, P.T. (2019). Lived Experiences of Online and Experiential Learning in Four Undergraduate Professional Programs. </a:t>
            </a:r>
            <a:r>
              <a:rPr lang="en-CA" sz="2000" i="1" dirty="0">
                <a:latin typeface="Garamond" panose="02020404030301010803" pitchFamily="18" charset="0"/>
              </a:rPr>
              <a:t>Collected Essays on Learning and Teaching</a:t>
            </a:r>
            <a:r>
              <a:rPr lang="en-CA" sz="2000" dirty="0">
                <a:latin typeface="Garamond" panose="02020404030301010803" pitchFamily="18" charset="0"/>
              </a:rPr>
              <a:t>, 12, 79-93.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7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D18B30B-28C8-4D49-A014-E3EC51DD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78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Few Examples</a:t>
            </a:r>
          </a:p>
        </p:txBody>
      </p:sp>
    </p:spTree>
    <p:extLst>
      <p:ext uri="{BB962C8B-B14F-4D97-AF65-F5344CB8AC3E}">
        <p14:creationId xmlns:p14="http://schemas.microsoft.com/office/powerpoint/2010/main" val="255106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72FADE-1F04-EB42-9BE1-29BF90A02FB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SC_0098 (4).JPG">
            <a:extLst>
              <a:ext uri="{FF2B5EF4-FFF2-40B4-BE49-F238E27FC236}">
                <a16:creationId xmlns:a16="http://schemas.microsoft.com/office/drawing/2014/main" id="{00676B80-1DAF-4346-B57C-BA0CED81E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5908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SC_0189 (2).JPG">
            <a:extLst>
              <a:ext uri="{FF2B5EF4-FFF2-40B4-BE49-F238E27FC236}">
                <a16:creationId xmlns:a16="http://schemas.microsoft.com/office/drawing/2014/main" id="{A383A41C-FF0F-6A48-A4BB-2317D42824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92" y="0"/>
            <a:ext cx="4590891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3156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D18B30B-28C8-4D49-A014-E3EC51DD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78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Online Field Trips</a:t>
            </a:r>
          </a:p>
        </p:txBody>
      </p:sp>
    </p:spTree>
    <p:extLst>
      <p:ext uri="{BB962C8B-B14F-4D97-AF65-F5344CB8AC3E}">
        <p14:creationId xmlns:p14="http://schemas.microsoft.com/office/powerpoint/2010/main" val="213717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58.JPG">
            <a:extLst>
              <a:ext uri="{FF2B5EF4-FFF2-40B4-BE49-F238E27FC236}">
                <a16:creationId xmlns:a16="http://schemas.microsoft.com/office/drawing/2014/main" id="{3E4EAAA0-0D88-4B4F-B0D4-D8C70F4872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253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D18B30B-28C8-4D49-A014-E3EC51DD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78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Online Service Learning/</a:t>
            </a:r>
            <a:b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Work-Integrated Learning</a:t>
            </a:r>
          </a:p>
        </p:txBody>
      </p:sp>
    </p:spTree>
    <p:extLst>
      <p:ext uri="{BB962C8B-B14F-4D97-AF65-F5344CB8AC3E}">
        <p14:creationId xmlns:p14="http://schemas.microsoft.com/office/powerpoint/2010/main" val="227009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A07599-F788-FD47-996C-A92B3252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Presentation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1A548-8C3A-A746-BC16-0E7119219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Garamond" panose="02020404030301010803" pitchFamily="18" charset="0"/>
              </a:rPr>
              <a:t>Intro to me </a:t>
            </a:r>
            <a:endParaRPr lang="en-US" sz="1400" baseline="300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Experiential Learning</a:t>
            </a:r>
            <a:endParaRPr lang="en-US" sz="1400" baseline="30000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Under usual circumstances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Online?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A few examples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Concluding Thoughts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Acknowledgements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5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DC10396.JPG">
            <a:extLst>
              <a:ext uri="{FF2B5EF4-FFF2-40B4-BE49-F238E27FC236}">
                <a16:creationId xmlns:a16="http://schemas.microsoft.com/office/drawing/2014/main" id="{292F84EE-0FD1-8C4A-9DAF-CB255C2B2C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293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D18B30B-28C8-4D49-A014-E3EC51DD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78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Online Speakers/Industry Engagement</a:t>
            </a:r>
          </a:p>
        </p:txBody>
      </p:sp>
    </p:spTree>
    <p:extLst>
      <p:ext uri="{BB962C8B-B14F-4D97-AF65-F5344CB8AC3E}">
        <p14:creationId xmlns:p14="http://schemas.microsoft.com/office/powerpoint/2010/main" val="408971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A07599-F788-FD47-996C-A92B3252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Concluding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1A548-8C3A-A746-BC16-0E7119219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16697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Think about the opportunities, not the constraints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Loads of possibilities</a:t>
            </a:r>
          </a:p>
          <a:p>
            <a:r>
              <a:rPr lang="en-US" dirty="0">
                <a:latin typeface="Garamond" panose="02020404030301010803" pitchFamily="18" charset="0"/>
              </a:rPr>
              <a:t>Loads of resources and supports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88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6-23 at 4.10.02 PM.png">
            <a:extLst>
              <a:ext uri="{FF2B5EF4-FFF2-40B4-BE49-F238E27FC236}">
                <a16:creationId xmlns:a16="http://schemas.microsoft.com/office/drawing/2014/main" id="{21A142A4-4E45-FD42-A3D7-5135F83B08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07" y="284161"/>
            <a:ext cx="3437553" cy="4137788"/>
          </a:xfrm>
          <a:prstGeom prst="rect">
            <a:avLst/>
          </a:prstGeom>
        </p:spPr>
      </p:pic>
      <p:pic>
        <p:nvPicPr>
          <p:cNvPr id="7" name="Picture 6" descr="Screen Shot 2016-06-23 at 4.11.26 PM.png">
            <a:extLst>
              <a:ext uri="{FF2B5EF4-FFF2-40B4-BE49-F238E27FC236}">
                <a16:creationId xmlns:a16="http://schemas.microsoft.com/office/drawing/2014/main" id="{BBF4A758-B4EF-6849-86C9-58BA24531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96589"/>
            <a:ext cx="3481344" cy="43129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76C0DD-D8B1-3F4B-BDF5-D2FFEC7D7A87}"/>
              </a:ext>
            </a:extLst>
          </p:cNvPr>
          <p:cNvSpPr txBox="1">
            <a:spLocks/>
          </p:cNvSpPr>
          <p:nvPr/>
        </p:nvSpPr>
        <p:spPr>
          <a:xfrm>
            <a:off x="696907" y="4838700"/>
            <a:ext cx="7620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>
                <a:latin typeface="Garamond" panose="02020404030301010803" pitchFamily="18" charset="0"/>
              </a:rPr>
              <a:t>Learning Styles and Learning Spaces: Enhancing Experiential Learning in Higher Education</a:t>
            </a:r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sz="1600" dirty="0">
                <a:latin typeface="Garamond" panose="02020404030301010803" pitchFamily="18" charset="0"/>
              </a:rPr>
              <a:t>Alice Y. Kolb and David A. Kolb (2005). Academy of Management Learning and Education, 4(2), 193-212.</a:t>
            </a:r>
          </a:p>
          <a:p>
            <a:pPr marL="0" indent="0">
              <a:buNone/>
            </a:pPr>
            <a:r>
              <a:rPr lang="en-US" sz="1600" i="1" dirty="0">
                <a:latin typeface="Garamond" panose="02020404030301010803" pitchFamily="18" charset="0"/>
              </a:rPr>
              <a:t>Evolving Kolb: Experiential education in the age of neuroscience</a:t>
            </a:r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sz="1600" dirty="0">
                <a:latin typeface="Garamond" panose="02020404030301010803" pitchFamily="18" charset="0"/>
              </a:rPr>
              <a:t>Jeb Schenck and Jessie Cruickshank (2015). Journal of Experiential Education, 38(1), 73-95.</a:t>
            </a:r>
          </a:p>
          <a:p>
            <a:pPr marL="45720" indent="0">
              <a:buFont typeface="Arial" panose="020B0604020202020204" pitchFamily="34" charset="0"/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BDEA56-8E49-A548-AC1B-B94D08BA55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65383">
            <a:off x="931753" y="995587"/>
            <a:ext cx="3505504" cy="5019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C9D0D5-4E23-F047-8308-D7BCDE1E2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236">
            <a:off x="5356300" y="647829"/>
            <a:ext cx="2917903" cy="43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97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8ECA0-E5F6-1F4D-BA1E-725F812B6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73" y="1152680"/>
            <a:ext cx="2674102" cy="3998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2D35F3-BA4C-B745-ABD7-15516654E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208" y="1128340"/>
            <a:ext cx="2738759" cy="4095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2D203-B45A-E94A-B2DE-B661888A8A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757" y="1152680"/>
            <a:ext cx="3112486" cy="40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56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1B19E-D39C-4943-B0B8-159C74B0F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50613">
            <a:off x="2860415" y="986883"/>
            <a:ext cx="6276109" cy="4884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AA2CD6-E739-FE4E-99C3-AF33C2659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747" y="4344257"/>
            <a:ext cx="5247831" cy="2201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een Shot 2016-06-23 at 3.55.01 PM.png">
            <a:extLst>
              <a:ext uri="{FF2B5EF4-FFF2-40B4-BE49-F238E27FC236}">
                <a16:creationId xmlns:a16="http://schemas.microsoft.com/office/drawing/2014/main" id="{32B74712-6F55-9A4C-B6F2-264D1B197F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13365">
            <a:off x="651164" y="494066"/>
            <a:ext cx="2119142" cy="2808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160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CE880B-8592-CC4E-8779-61C1AE9DB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A07599-F788-FD47-996C-A92B3252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Thank you | Any Questions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20DFA-A93F-9340-987E-07A706B5A3A4}"/>
              </a:ext>
            </a:extLst>
          </p:cNvPr>
          <p:cNvSpPr txBox="1"/>
          <p:nvPr/>
        </p:nvSpPr>
        <p:spPr>
          <a:xfrm>
            <a:off x="2291787" y="6319777"/>
            <a:ext cx="462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Garamond" panose="02020404030301010803" pitchFamily="18" charset="0"/>
              </a:rPr>
              <a:t>DrPatMaher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		       </a:t>
            </a:r>
            <a:r>
              <a:rPr lang="en-US" dirty="0" err="1">
                <a:solidFill>
                  <a:schemeClr val="bg1"/>
                </a:solidFill>
                <a:latin typeface="Garamond" panose="02020404030301010803" pitchFamily="18" charset="0"/>
              </a:rPr>
              <a:t>patmaher@nipissingu.ca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1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maherp\Desktop\Pond Inlet\DSCN1041.JPG">
            <a:extLst>
              <a:ext uri="{FF2B5EF4-FFF2-40B4-BE49-F238E27FC236}">
                <a16:creationId xmlns:a16="http://schemas.microsoft.com/office/drawing/2014/main" id="{C4A512B5-6BB0-EE4D-A2A2-72A3B5BFC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90A3B4-59E7-844A-A4D2-829CEFF46E86}"/>
              </a:ext>
            </a:extLst>
          </p:cNvPr>
          <p:cNvSpPr/>
          <p:nvPr/>
        </p:nvSpPr>
        <p:spPr>
          <a:xfrm>
            <a:off x="304801" y="660316"/>
            <a:ext cx="4668644" cy="5051231"/>
          </a:xfrm>
          <a:prstGeom prst="rect">
            <a:avLst/>
          </a:prstGeom>
          <a:solidFill>
            <a:srgbClr val="FFFFFF">
              <a:alpha val="53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07FAC3B-CA39-B74E-B871-137678588CF1}"/>
              </a:ext>
            </a:extLst>
          </p:cNvPr>
          <p:cNvSpPr txBox="1">
            <a:spLocks/>
          </p:cNvSpPr>
          <p:nvPr/>
        </p:nvSpPr>
        <p:spPr>
          <a:xfrm>
            <a:off x="304801" y="775011"/>
            <a:ext cx="4544991" cy="505123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Garamond" panose="02020404030301010803" pitchFamily="18" charset="0"/>
                <a:cs typeface="Futura Medium" panose="020B0602020204020303" pitchFamily="34" charset="-79"/>
              </a:rPr>
              <a:t>Full Professor</a:t>
            </a:r>
            <a:r>
              <a:rPr lang="en-US" sz="2400" dirty="0">
                <a:latin typeface="Garamond" panose="02020404030301010803" pitchFamily="18" charset="0"/>
                <a:cs typeface="Futura Medium" panose="020B0602020204020303" pitchFamily="34" charset="-79"/>
              </a:rPr>
              <a:t>, Physical and Health Education</a:t>
            </a:r>
          </a:p>
          <a:p>
            <a:pPr marL="0" indent="0">
              <a:buNone/>
            </a:pPr>
            <a:r>
              <a:rPr lang="en-US" sz="2400" b="1" dirty="0">
                <a:latin typeface="Garamond" panose="02020404030301010803" pitchFamily="18" charset="0"/>
                <a:cs typeface="Futura Medium" panose="020B0602020204020303" pitchFamily="34" charset="-79"/>
              </a:rPr>
              <a:t>PhD</a:t>
            </a:r>
            <a:r>
              <a:rPr lang="en-US" sz="2400" dirty="0">
                <a:latin typeface="Garamond" panose="02020404030301010803" pitchFamily="18" charset="0"/>
                <a:cs typeface="Futura Medium" panose="020B0602020204020303" pitchFamily="34" charset="-79"/>
              </a:rPr>
              <a:t>, Tourism and Environmental Studies (Lincoln University, NZ)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Garamond" panose="02020404030301010803" pitchFamily="18" charset="0"/>
                <a:cs typeface="Futura Medium" panose="020B0602020204020303" pitchFamily="34" charset="-79"/>
              </a:rPr>
              <a:t>3M National Teaching Fellow</a:t>
            </a:r>
            <a:r>
              <a:rPr lang="en-US" sz="2400" dirty="0">
                <a:latin typeface="Garamond" panose="02020404030301010803" pitchFamily="18" charset="0"/>
                <a:cs typeface="Futura Medium" panose="020B0602020204020303" pitchFamily="34" charset="-79"/>
              </a:rPr>
              <a:t> (2014)</a:t>
            </a:r>
            <a:endParaRPr lang="en-US" sz="2400" b="1" dirty="0">
              <a:latin typeface="Garamond" panose="02020404030301010803" pitchFamily="18" charset="0"/>
              <a:cs typeface="Futura Medium" panose="020B0602020204020303" pitchFamily="34" charset="-79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Garamond" panose="02020404030301010803" pitchFamily="18" charset="0"/>
                <a:cs typeface="Futura Medium" panose="020B0602020204020303" pitchFamily="34" charset="-79"/>
              </a:rPr>
              <a:t>Chair</a:t>
            </a:r>
            <a:r>
              <a:rPr lang="en-US" sz="2400" dirty="0">
                <a:latin typeface="Garamond" panose="02020404030301010803" pitchFamily="18" charset="0"/>
                <a:cs typeface="Futura Medium" panose="020B0602020204020303" pitchFamily="34" charset="-79"/>
              </a:rPr>
              <a:t>, Council of 3M National Fellows for Teaching and Learning in Higher Education</a:t>
            </a:r>
            <a:endParaRPr lang="en-US" sz="2400" b="1" dirty="0">
              <a:latin typeface="Garamond" panose="02020404030301010803" pitchFamily="18" charset="0"/>
              <a:cs typeface="Futura Medium" panose="020B0602020204020303" pitchFamily="34" charset="-79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Garamond" panose="02020404030301010803" pitchFamily="18" charset="0"/>
                <a:cs typeface="Futura Medium" panose="020B0602020204020303" pitchFamily="34" charset="-79"/>
              </a:rPr>
              <a:t>Associate Editor</a:t>
            </a:r>
            <a:r>
              <a:rPr lang="en-US" sz="2400" dirty="0">
                <a:latin typeface="Garamond" panose="02020404030301010803" pitchFamily="18" charset="0"/>
                <a:cs typeface="Futura Medium" panose="020B0602020204020303" pitchFamily="34" charset="-79"/>
              </a:rPr>
              <a:t>, Canadian Journal for the Scholarship of Teaching and Learning</a:t>
            </a:r>
            <a:endParaRPr lang="en-US" sz="2400" b="1" dirty="0">
              <a:latin typeface="Garamond" panose="02020404030301010803" pitchFamily="18" charset="0"/>
              <a:cs typeface="Futura Medium" panose="020B0602020204020303" pitchFamily="34" charset="-79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Garamond" panose="02020404030301010803" pitchFamily="18" charset="0"/>
              <a:cs typeface="Futura Medium" panose="020B0602020204020303" pitchFamily="34" charset="-79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Garamond" panose="02020404030301010803" pitchFamily="18" charset="0"/>
                <a:cs typeface="Futura Medium" panose="020B0602020204020303" pitchFamily="34" charset="-79"/>
              </a:rPr>
              <a:t>Formerly: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Garamond" panose="02020404030301010803" pitchFamily="18" charset="0"/>
                <a:cs typeface="Futura Medium" panose="020B0602020204020303" pitchFamily="34" charset="-79"/>
              </a:rPr>
              <a:t>Editor</a:t>
            </a:r>
            <a:r>
              <a:rPr lang="en-US" sz="2400" dirty="0">
                <a:latin typeface="Garamond" panose="02020404030301010803" pitchFamily="18" charset="0"/>
                <a:cs typeface="Futura Medium" panose="020B0602020204020303" pitchFamily="34" charset="-79"/>
              </a:rPr>
              <a:t>, Journal of Experiential Education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Garamond" panose="02020404030301010803" pitchFamily="18" charset="0"/>
                <a:cs typeface="Futura Medium" panose="020B0602020204020303" pitchFamily="34" charset="-79"/>
              </a:rPr>
              <a:t>Teaching Chair in Community Engaged Teaching and Scholarship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Garamond" panose="02020404030301010803" pitchFamily="18" charset="0"/>
                <a:cs typeface="Futura Medium" panose="020B0602020204020303" pitchFamily="34" charset="-79"/>
              </a:rPr>
              <a:t>Online instructor since 2004</a:t>
            </a:r>
          </a:p>
        </p:txBody>
      </p:sp>
      <p:pic>
        <p:nvPicPr>
          <p:cNvPr id="7" name="Picture 6" descr="A person sitting in a forest&#10;&#10;Description automatically generated">
            <a:extLst>
              <a:ext uri="{FF2B5EF4-FFF2-40B4-BE49-F238E27FC236}">
                <a16:creationId xmlns:a16="http://schemas.microsoft.com/office/drawing/2014/main" id="{D2BAE50B-57E0-4248-9988-BBB686F01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246" y="899931"/>
            <a:ext cx="36576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97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1A767-D210-864E-BFDB-BB4F93D4F6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4E5C68D-C4A9-BB4A-B967-76386BBCAC5F}"/>
              </a:ext>
            </a:extLst>
          </p:cNvPr>
          <p:cNvSpPr txBox="1">
            <a:spLocks/>
          </p:cNvSpPr>
          <p:nvPr/>
        </p:nvSpPr>
        <p:spPr>
          <a:xfrm>
            <a:off x="0" y="6144323"/>
            <a:ext cx="9143999" cy="7136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Also: </a:t>
            </a:r>
            <a:r>
              <a:rPr lang="en-US" sz="1800" dirty="0">
                <a:latin typeface="Garamond" panose="02020404030301010803" pitchFamily="18" charset="0"/>
                <a:cs typeface="Futura Medium" panose="020B0602020204020303" pitchFamily="34" charset="-79"/>
              </a:rPr>
              <a:t>Father of 2 boys, Husband, Skier, Paddler, Dog musher, LEGO enthusiast…</a:t>
            </a:r>
            <a:br>
              <a:rPr lang="en-US" sz="1800" b="1" dirty="0">
                <a:latin typeface="Garamond" panose="02020404030301010803" pitchFamily="18" charset="0"/>
                <a:cs typeface="Futura Medium" panose="020B0602020204020303" pitchFamily="34" charset="-79"/>
              </a:rPr>
            </a:br>
            <a:br>
              <a:rPr lang="en-US" sz="1800" b="1" dirty="0">
                <a:latin typeface="Garamond" panose="02020404030301010803" pitchFamily="18" charset="0"/>
                <a:cs typeface="Futura Medium" panose="020B0602020204020303" pitchFamily="34" charset="-79"/>
              </a:rPr>
            </a:br>
            <a:br>
              <a:rPr lang="en-US" sz="1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en-US" sz="18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530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D18B30B-28C8-4D49-A014-E3EC51DD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78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Experiential Learning</a:t>
            </a:r>
          </a:p>
        </p:txBody>
      </p:sp>
    </p:spTree>
    <p:extLst>
      <p:ext uri="{BB962C8B-B14F-4D97-AF65-F5344CB8AC3E}">
        <p14:creationId xmlns:p14="http://schemas.microsoft.com/office/powerpoint/2010/main" val="373185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B7E5E83-D125-0846-AD28-CA9871DD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Under Usual Circumstances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BDB2C-9468-7743-A83C-803012848C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94" y="1537780"/>
            <a:ext cx="4464206" cy="4955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17138-03FF-3742-BAE3-220E5114AB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7590" y="2248180"/>
            <a:ext cx="390813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3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B7E5E83-D125-0846-AD28-CA9871DD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lot of Terminology: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09F3-9E2E-644E-8803-274ED473C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Outdoor Education</a:t>
            </a:r>
          </a:p>
          <a:p>
            <a:r>
              <a:rPr lang="en-US" dirty="0">
                <a:latin typeface="Garamond" panose="02020404030301010803" pitchFamily="18" charset="0"/>
              </a:rPr>
              <a:t>Place-based Education</a:t>
            </a:r>
          </a:p>
          <a:p>
            <a:r>
              <a:rPr lang="en-US" dirty="0">
                <a:latin typeface="Garamond" panose="02020404030301010803" pitchFamily="18" charset="0"/>
              </a:rPr>
              <a:t>Service Learning</a:t>
            </a:r>
          </a:p>
          <a:p>
            <a:r>
              <a:rPr lang="en-US" dirty="0">
                <a:latin typeface="Garamond" panose="02020404030301010803" pitchFamily="18" charset="0"/>
              </a:rPr>
              <a:t>Active Learning</a:t>
            </a:r>
          </a:p>
          <a:p>
            <a:r>
              <a:rPr lang="en-US" dirty="0">
                <a:latin typeface="Garamond" panose="02020404030301010803" pitchFamily="18" charset="0"/>
              </a:rPr>
              <a:t>Transformative Learning</a:t>
            </a:r>
          </a:p>
          <a:p>
            <a:r>
              <a:rPr lang="en-US" dirty="0">
                <a:latin typeface="Garamond" panose="02020404030301010803" pitchFamily="18" charset="0"/>
              </a:rPr>
              <a:t>Self-Directed Learning</a:t>
            </a:r>
          </a:p>
          <a:p>
            <a:r>
              <a:rPr lang="en-US" dirty="0">
                <a:latin typeface="Garamond" panose="02020404030301010803" pitchFamily="18" charset="0"/>
              </a:rPr>
              <a:t>Problem-Based Learning</a:t>
            </a:r>
          </a:p>
          <a:p>
            <a:r>
              <a:rPr lang="en-US" dirty="0">
                <a:latin typeface="Garamond" panose="02020404030301010803" pitchFamily="18" charset="0"/>
              </a:rPr>
              <a:t>Hands-on Learning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EVEN LEARNING VS. EDUCATION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6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B7E5E83-D125-0846-AD28-CA9871DD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Described as: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2E82FF-E99A-264B-A7E0-CE6C09DB1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Direct experience</a:t>
            </a:r>
          </a:p>
          <a:p>
            <a:r>
              <a:rPr lang="en-US" dirty="0">
                <a:latin typeface="Garamond" panose="02020404030301010803" pitchFamily="18" charset="0"/>
              </a:rPr>
              <a:t>Learning by doing</a:t>
            </a:r>
          </a:p>
          <a:p>
            <a:r>
              <a:rPr lang="en-US" dirty="0">
                <a:latin typeface="Garamond" panose="02020404030301010803" pitchFamily="18" charset="0"/>
              </a:rPr>
              <a:t>Learning by doing with reflection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Method vs. philosophy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5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57E4A5-9518-BB48-8971-583AE361872E}"/>
              </a:ext>
            </a:extLst>
          </p:cNvPr>
          <p:cNvSpPr txBox="1">
            <a:spLocks/>
          </p:cNvSpPr>
          <p:nvPr/>
        </p:nvSpPr>
        <p:spPr>
          <a:xfrm>
            <a:off x="511711" y="391335"/>
            <a:ext cx="7773338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Experiential Learning Cycle</a:t>
            </a:r>
            <a:b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(Kolb, 1984; 2014)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C9C83C-9C9A-BB49-B6C9-129B93B3548C}"/>
              </a:ext>
            </a:extLst>
          </p:cNvPr>
          <p:cNvGrpSpPr/>
          <p:nvPr/>
        </p:nvGrpSpPr>
        <p:grpSpPr>
          <a:xfrm>
            <a:off x="511711" y="1516284"/>
            <a:ext cx="5923550" cy="4417709"/>
            <a:chOff x="1230446" y="1686597"/>
            <a:chExt cx="6846837" cy="4603417"/>
          </a:xfrm>
        </p:grpSpPr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95E94BE8-8417-0C40-AF31-8E3E2F46C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725" y="1973827"/>
              <a:ext cx="2282279" cy="76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effectLst/>
                  <a:latin typeface="Garamond" panose="02020404030301010803" pitchFamily="18" charset="0"/>
                  <a:ea typeface="ÇlÇr ñæí©" charset="0"/>
                </a:rPr>
                <a:t>Concrete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effectLst/>
                  <a:latin typeface="Garamond" panose="02020404030301010803" pitchFamily="18" charset="0"/>
                  <a:ea typeface="ÇlÇr ñæí©" charset="0"/>
                </a:rPr>
                <a:t>Experience</a:t>
              </a:r>
              <a:endParaRPr kumimoji="0" lang="en-US" b="0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957212-5682-D848-8A51-6A9F7D93C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444" y="1962909"/>
              <a:ext cx="2282279" cy="102583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aramond" panose="02020404030301010803" pitchFamily="18" charset="0"/>
              </a:endParaRP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18ED7101-B8B6-2944-A192-97E6E3598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725" y="5226888"/>
              <a:ext cx="2282279" cy="76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effectLst/>
                  <a:latin typeface="Garamond" panose="02020404030301010803" pitchFamily="18" charset="0"/>
                  <a:ea typeface="ÇlÇr ñæí©" charset="0"/>
                </a:rPr>
                <a:t>Generalization</a:t>
              </a:r>
              <a:endParaRPr kumimoji="0" lang="en-US" b="0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8878F8-A71B-F34B-8FAA-D1161A708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725" y="5020548"/>
              <a:ext cx="2282279" cy="102583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aramond" panose="02020404030301010803" pitchFamily="18" charset="0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696643EA-12DF-5049-A2FB-8D2253F7A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446" y="3654198"/>
              <a:ext cx="2282279" cy="76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effectLst/>
                  <a:latin typeface="Garamond" panose="02020404030301010803" pitchFamily="18" charset="0"/>
                  <a:ea typeface="ÇlÇr ñæí©" charset="0"/>
                </a:rPr>
                <a:t>Application</a:t>
              </a:r>
              <a:endParaRPr kumimoji="0" lang="en-US" b="0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1768D7-E064-5642-AE53-14BFC807F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446" y="3481801"/>
              <a:ext cx="2282279" cy="102583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aramond" panose="02020404030301010803" pitchFamily="18" charset="0"/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3057D3AA-D1FC-C741-8A7B-E7554FEE9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004" y="3738259"/>
              <a:ext cx="2282279" cy="76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effectLst/>
                  <a:latin typeface="Garamond" panose="02020404030301010803" pitchFamily="18" charset="0"/>
                  <a:ea typeface="ÇlÇr ñæí©" charset="0"/>
                </a:rPr>
                <a:t>Reflection</a:t>
              </a:r>
              <a:endParaRPr kumimoji="0" lang="en-US" b="0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293AC3-0E38-824D-888C-D0550554A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004" y="3481801"/>
              <a:ext cx="2282279" cy="1025831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aramond" panose="02020404030301010803" pitchFamily="18" charset="0"/>
              </a:endParaRPr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62B7D050-CE76-E344-A534-C2B5BFA8EC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83615">
              <a:off x="6302177" y="4507632"/>
              <a:ext cx="507173" cy="1782382"/>
            </a:xfrm>
            <a:prstGeom prst="curvedLeftArrow">
              <a:avLst>
                <a:gd name="adj1" fmla="val 69500"/>
                <a:gd name="adj2" fmla="val 139000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aramond" panose="02020404030301010803" pitchFamily="18" charset="0"/>
              </a:endParaRPr>
            </a:p>
          </p:txBody>
        </p:sp>
        <p:sp>
          <p:nvSpPr>
            <p:cNvPr id="21" name="AutoShape 12">
              <a:extLst>
                <a:ext uri="{FF2B5EF4-FFF2-40B4-BE49-F238E27FC236}">
                  <a16:creationId xmlns:a16="http://schemas.microsoft.com/office/drawing/2014/main" id="{F87F2681-4F21-064B-A5F8-FB164CB4F0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45378">
              <a:off x="6302177" y="1686597"/>
              <a:ext cx="507173" cy="1699745"/>
            </a:xfrm>
            <a:prstGeom prst="curvedLeftArrow">
              <a:avLst>
                <a:gd name="adj1" fmla="val 66278"/>
                <a:gd name="adj2" fmla="val 132556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aramond" panose="02020404030301010803" pitchFamily="18" charset="0"/>
              </a:endParaRPr>
            </a:p>
          </p:txBody>
        </p:sp>
        <p:sp>
          <p:nvSpPr>
            <p:cNvPr id="22" name="AutoShape 13">
              <a:extLst>
                <a:ext uri="{FF2B5EF4-FFF2-40B4-BE49-F238E27FC236}">
                  <a16:creationId xmlns:a16="http://schemas.microsoft.com/office/drawing/2014/main" id="{903B3EED-3C81-754C-933A-580F67884F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816474">
              <a:off x="2322223" y="4435936"/>
              <a:ext cx="512916" cy="1680715"/>
            </a:xfrm>
            <a:prstGeom prst="curvedLeftArrow">
              <a:avLst>
                <a:gd name="adj1" fmla="val 66278"/>
                <a:gd name="adj2" fmla="val 132556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aramond" panose="02020404030301010803" pitchFamily="18" charset="0"/>
              </a:endParaRPr>
            </a:p>
          </p:txBody>
        </p:sp>
        <p:sp>
          <p:nvSpPr>
            <p:cNvPr id="23" name="AutoShape 14">
              <a:extLst>
                <a:ext uri="{FF2B5EF4-FFF2-40B4-BE49-F238E27FC236}">
                  <a16:creationId xmlns:a16="http://schemas.microsoft.com/office/drawing/2014/main" id="{74A064B5-C9EB-EF4E-9511-348C845BEB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140004">
              <a:off x="2498379" y="1686597"/>
              <a:ext cx="507173" cy="1699745"/>
            </a:xfrm>
            <a:prstGeom prst="curvedLeftArrow">
              <a:avLst>
                <a:gd name="adj1" fmla="val 66278"/>
                <a:gd name="adj2" fmla="val 132556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579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547</Words>
  <Application>Microsoft Macintosh PowerPoint</Application>
  <PresentationFormat>On-screen Show (4:3)</PresentationFormat>
  <Paragraphs>88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Futura Medium</vt:lpstr>
      <vt:lpstr>Garamond</vt:lpstr>
      <vt:lpstr>Office Theme</vt:lpstr>
      <vt:lpstr>PowerPoint Presentation</vt:lpstr>
      <vt:lpstr>Presentation Outline</vt:lpstr>
      <vt:lpstr>PowerPoint Presentation</vt:lpstr>
      <vt:lpstr>PowerPoint Presentation</vt:lpstr>
      <vt:lpstr>Experiential Learning</vt:lpstr>
      <vt:lpstr>Under Usual Circumstances</vt:lpstr>
      <vt:lpstr>A lot of Terminology:</vt:lpstr>
      <vt:lpstr>Described as:</vt:lpstr>
      <vt:lpstr>PowerPoint Presentation</vt:lpstr>
      <vt:lpstr>Government Definitions</vt:lpstr>
      <vt:lpstr>PowerPoint Presentation</vt:lpstr>
      <vt:lpstr>A bit of history</vt:lpstr>
      <vt:lpstr>Dewey noted that:</vt:lpstr>
      <vt:lpstr>Online?</vt:lpstr>
      <vt:lpstr>A Few Examples</vt:lpstr>
      <vt:lpstr>PowerPoint Presentation</vt:lpstr>
      <vt:lpstr>Online Field Trips</vt:lpstr>
      <vt:lpstr>PowerPoint Presentation</vt:lpstr>
      <vt:lpstr>Online Service Learning/ Work-Integrated Learning</vt:lpstr>
      <vt:lpstr>PowerPoint Presentation</vt:lpstr>
      <vt:lpstr>Online Speakers/Industry Engagement</vt:lpstr>
      <vt:lpstr>Concluding Thoughts</vt:lpstr>
      <vt:lpstr>PowerPoint Presentation</vt:lpstr>
      <vt:lpstr>PowerPoint Presentation</vt:lpstr>
      <vt:lpstr>PowerPoint Presentation</vt:lpstr>
      <vt:lpstr>PowerPoint Presentation</vt:lpstr>
      <vt:lpstr>Thank you | Any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Maher</dc:creator>
  <cp:lastModifiedBy>Patrick Maher</cp:lastModifiedBy>
  <cp:revision>10</cp:revision>
  <dcterms:created xsi:type="dcterms:W3CDTF">2020-06-23T02:08:18Z</dcterms:created>
  <dcterms:modified xsi:type="dcterms:W3CDTF">2020-06-23T15:58:22Z</dcterms:modified>
</cp:coreProperties>
</file>